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0" r:id="rId4"/>
  </p:sldMasterIdLst>
  <p:sldIdLst>
    <p:sldId id="256" r:id="rId5"/>
    <p:sldId id="260" r:id="rId6"/>
    <p:sldId id="274" r:id="rId7"/>
    <p:sldId id="262" r:id="rId8"/>
    <p:sldId id="269" r:id="rId9"/>
    <p:sldId id="265" r:id="rId10"/>
    <p:sldId id="267" r:id="rId11"/>
    <p:sldId id="266" r:id="rId12"/>
    <p:sldId id="263" r:id="rId13"/>
    <p:sldId id="273" r:id="rId14"/>
    <p:sldId id="264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67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424DD1-E730-EC8B-AF05-64F8A00A678F}" v="9" dt="2020-09-21T15:55:13.5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O'Keeffe" userId="S::bokeeffe@arbor145.org::c7bf2df1-9a52-4132-aa8f-19acd8fc8731" providerId="AD" clId="Web-{C0424DD1-E730-EC8B-AF05-64F8A00A678F}"/>
    <pc:docChg chg="modSld">
      <pc:chgData name="Brian O'Keeffe" userId="S::bokeeffe@arbor145.org::c7bf2df1-9a52-4132-aa8f-19acd8fc8731" providerId="AD" clId="Web-{C0424DD1-E730-EC8B-AF05-64F8A00A678F}" dt="2020-09-21T15:55:13.574" v="8" actId="20577"/>
      <pc:docMkLst>
        <pc:docMk/>
      </pc:docMkLst>
      <pc:sldChg chg="modSp">
        <pc:chgData name="Brian O'Keeffe" userId="S::bokeeffe@arbor145.org::c7bf2df1-9a52-4132-aa8f-19acd8fc8731" providerId="AD" clId="Web-{C0424DD1-E730-EC8B-AF05-64F8A00A678F}" dt="2020-09-21T15:55:10.699" v="6" actId="20577"/>
        <pc:sldMkLst>
          <pc:docMk/>
          <pc:sldMk cId="2581673199" sldId="257"/>
        </pc:sldMkLst>
        <pc:spChg chg="mod">
          <ac:chgData name="Brian O'Keeffe" userId="S::bokeeffe@arbor145.org::c7bf2df1-9a52-4132-aa8f-19acd8fc8731" providerId="AD" clId="Web-{C0424DD1-E730-EC8B-AF05-64F8A00A678F}" dt="2020-09-21T15:55:10.699" v="6" actId="20577"/>
          <ac:spMkLst>
            <pc:docMk/>
            <pc:sldMk cId="2581673199" sldId="257"/>
            <ac:spMk id="2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DF78946-886F-4E0B-AB80-54274F78E608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0421329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8946-886F-4E0B-AB80-54274F78E608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7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8946-886F-4E0B-AB80-54274F78E608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71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8946-886F-4E0B-AB80-54274F78E608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293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8946-886F-4E0B-AB80-54274F78E608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981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8946-886F-4E0B-AB80-54274F78E608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211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8946-886F-4E0B-AB80-54274F78E608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16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8946-886F-4E0B-AB80-54274F78E608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262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8946-886F-4E0B-AB80-54274F78E608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119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6DF78946-886F-4E0B-AB80-54274F78E608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8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8946-886F-4E0B-AB80-54274F78E608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005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8946-886F-4E0B-AB80-54274F78E608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56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8946-886F-4E0B-AB80-54274F78E608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63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8946-886F-4E0B-AB80-54274F78E608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1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8946-886F-4E0B-AB80-54274F78E608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853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8946-886F-4E0B-AB80-54274F78E608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741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8946-886F-4E0B-AB80-54274F78E608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01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F78946-886F-4E0B-AB80-54274F78E608}" type="datetimeFigureOut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537910E-EEC8-4E1C-BFB8-EC8280FB6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62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  <p:sldLayoutId id="2147484082" r:id="rId12"/>
    <p:sldLayoutId id="2147484083" r:id="rId13"/>
    <p:sldLayoutId id="2147484084" r:id="rId14"/>
    <p:sldLayoutId id="2147484085" r:id="rId15"/>
    <p:sldLayoutId id="2147484086" r:id="rId16"/>
    <p:sldLayoutId id="214748408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4114800"/>
            <a:ext cx="6019800" cy="2514600"/>
          </a:xfrm>
        </p:spPr>
        <p:txBody>
          <a:bodyPr>
            <a:noAutofit/>
          </a:bodyPr>
          <a:lstStyle/>
          <a:p>
            <a:pPr algn="ctr"/>
            <a:r>
              <a:rPr lang="en-US" sz="3400" b="1" i="1" u="sng" dirty="0">
                <a:solidFill>
                  <a:srgbClr val="0070C0"/>
                </a:solidFill>
                <a:latin typeface="+mj-lt"/>
              </a:rPr>
              <a:t>Fiscal Year 2021</a:t>
            </a:r>
          </a:p>
          <a:p>
            <a:pPr algn="ctr"/>
            <a:r>
              <a:rPr lang="en-US" sz="3400" b="1" i="1" u="sng" dirty="0" smtClean="0">
                <a:solidFill>
                  <a:srgbClr val="0070C0"/>
                </a:solidFill>
                <a:latin typeface="+mj-lt"/>
              </a:rPr>
              <a:t>Amended Budget </a:t>
            </a:r>
            <a:r>
              <a:rPr lang="en-US" sz="3400" b="1" i="1" u="sng" dirty="0">
                <a:solidFill>
                  <a:srgbClr val="0070C0"/>
                </a:solidFill>
                <a:latin typeface="+mj-lt"/>
              </a:rPr>
              <a:t>Presentation </a:t>
            </a:r>
          </a:p>
          <a:p>
            <a:pPr algn="ctr"/>
            <a:r>
              <a:rPr lang="en-US" sz="3400" b="1" i="1" u="sng" dirty="0" smtClean="0">
                <a:solidFill>
                  <a:srgbClr val="0070C0"/>
                </a:solidFill>
                <a:latin typeface="+mj-lt"/>
              </a:rPr>
              <a:t>June 23, 2021</a:t>
            </a:r>
            <a:endParaRPr lang="en-US" sz="3400" b="1" i="1" u="sng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914400"/>
            <a:ext cx="6934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5773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76488" cy="762000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solidFill>
                  <a:srgbClr val="0070C0"/>
                </a:solidFill>
              </a:rPr>
              <a:t>Next Steps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22073" y="914400"/>
            <a:ext cx="5946742" cy="2971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u="sng" dirty="0"/>
              <a:t>Approve </a:t>
            </a:r>
            <a:r>
              <a:rPr lang="en-US" sz="2400" u="sng" dirty="0" smtClean="0"/>
              <a:t>Amended Fiscal </a:t>
            </a:r>
            <a:r>
              <a:rPr lang="en-US" sz="2400" u="sng" dirty="0"/>
              <a:t>Year 2021 Budget</a:t>
            </a:r>
          </a:p>
          <a:p>
            <a:pPr marL="347472" lvl="1" indent="0">
              <a:buNone/>
            </a:pPr>
            <a:r>
              <a:rPr lang="en-US" sz="2000" dirty="0"/>
              <a:t> - </a:t>
            </a:r>
            <a:r>
              <a:rPr lang="en-US" sz="2000" dirty="0" smtClean="0"/>
              <a:t>June 23</a:t>
            </a:r>
            <a:r>
              <a:rPr lang="en-US" sz="2000" dirty="0"/>
              <a:t>, </a:t>
            </a:r>
            <a:r>
              <a:rPr lang="en-US" sz="2000" dirty="0" smtClean="0"/>
              <a:t>2021</a:t>
            </a: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u="sng" dirty="0" smtClean="0"/>
              <a:t>Continue Working Fiscal </a:t>
            </a:r>
            <a:r>
              <a:rPr lang="en-US" sz="2400" u="sng" dirty="0"/>
              <a:t>Year </a:t>
            </a:r>
            <a:r>
              <a:rPr lang="en-US" sz="2400" u="sng" dirty="0" smtClean="0"/>
              <a:t>2022 Budget</a:t>
            </a:r>
            <a:endParaRPr lang="en-US" sz="2400" u="sng" dirty="0"/>
          </a:p>
          <a:p>
            <a:pPr marL="347472" lvl="1" indent="0">
              <a:buNone/>
            </a:pPr>
            <a:r>
              <a:rPr lang="en-US" dirty="0"/>
              <a:t> - Today through </a:t>
            </a:r>
            <a:r>
              <a:rPr lang="en-US" dirty="0" smtClean="0"/>
              <a:t>August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827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82940" cy="990600"/>
          </a:xfrm>
        </p:spPr>
        <p:txBody>
          <a:bodyPr/>
          <a:lstStyle/>
          <a:p>
            <a:pPr algn="ctr"/>
            <a:r>
              <a:rPr lang="en-US" u="sng" dirty="0">
                <a:solidFill>
                  <a:srgbClr val="0070C0"/>
                </a:solidFill>
              </a:rPr>
              <a:t>QUESTIONS??</a:t>
            </a:r>
          </a:p>
        </p:txBody>
      </p:sp>
      <p:pic>
        <p:nvPicPr>
          <p:cNvPr id="4099" name="Picture 3" descr="C:\Users\bokeeffe\AppData\Local\Microsoft\Windows\INetCache\IE\Q6JA2VDQ\giveThanks300[1]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0" y="19812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604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362" y="985886"/>
            <a:ext cx="7866888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u="sng" dirty="0">
                <a:solidFill>
                  <a:srgbClr val="0070C0"/>
                </a:solidFill>
              </a:rPr>
              <a:t>Arbor Park School District 145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576" y="1752600"/>
            <a:ext cx="8229600" cy="243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Our mission is to develop a partnership with students, staff, parents, and the community that will create a learning environment that enables all children to reach their full potential and to ensure quality and equity for all to succeed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3" descr="BizzBangBuzz by deal attorney &amp; business lawyer, Anthony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343400"/>
            <a:ext cx="304800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60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505700" cy="685800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0070C0"/>
                </a:solidFill>
              </a:rPr>
              <a:t>2020/21 Administration Team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8077200" cy="4038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Dr. Andrea Sala </a:t>
            </a:r>
            <a:r>
              <a:rPr lang="en-US" dirty="0"/>
              <a:t>– Superintendent of Schools</a:t>
            </a:r>
          </a:p>
          <a:p>
            <a:pPr marL="0" indent="0">
              <a:buNone/>
            </a:pPr>
            <a:r>
              <a:rPr lang="en-US" b="1" dirty="0"/>
              <a:t>Dr. Brian O’Keeffe </a:t>
            </a:r>
            <a:r>
              <a:rPr lang="en-US" dirty="0"/>
              <a:t>– Assistant Superintendent of Finance/CSBO</a:t>
            </a:r>
          </a:p>
          <a:p>
            <a:pPr marL="0" indent="0">
              <a:buNone/>
            </a:pPr>
            <a:r>
              <a:rPr lang="en-US" b="1" dirty="0"/>
              <a:t>Ms. Gina DioGuardi </a:t>
            </a:r>
            <a:r>
              <a:rPr lang="en-US" dirty="0"/>
              <a:t>– Director of Special Education</a:t>
            </a:r>
          </a:p>
          <a:p>
            <a:pPr marL="0" indent="0">
              <a:buNone/>
            </a:pPr>
            <a:r>
              <a:rPr lang="en-US" b="1" dirty="0"/>
              <a:t>Ms. Camille Hogan </a:t>
            </a:r>
            <a:r>
              <a:rPr lang="en-US" dirty="0"/>
              <a:t>– Director of Teaching and Learning</a:t>
            </a:r>
          </a:p>
          <a:p>
            <a:pPr marL="0" indent="0">
              <a:buNone/>
            </a:pPr>
            <a:r>
              <a:rPr lang="en-US" b="1" dirty="0"/>
              <a:t>Mr. David Evans </a:t>
            </a:r>
            <a:r>
              <a:rPr lang="en-US" dirty="0"/>
              <a:t>– Principal, Arbor Park Middle School</a:t>
            </a:r>
          </a:p>
          <a:p>
            <a:pPr marL="0" indent="0">
              <a:buNone/>
            </a:pPr>
            <a:r>
              <a:rPr lang="en-US" b="1" dirty="0"/>
              <a:t>Mr. Bradley Dizonno </a:t>
            </a:r>
            <a:r>
              <a:rPr lang="en-US" dirty="0"/>
              <a:t>– Assistant Principal, Arbor Park Middle School</a:t>
            </a:r>
          </a:p>
          <a:p>
            <a:pPr marL="0" indent="0">
              <a:buNone/>
            </a:pPr>
            <a:r>
              <a:rPr lang="en-US" b="1" dirty="0"/>
              <a:t>Mrs. Eliza Santos-Lopez </a:t>
            </a:r>
            <a:r>
              <a:rPr lang="en-US" dirty="0"/>
              <a:t>– Principal, Kimberly Heights School</a:t>
            </a:r>
          </a:p>
          <a:p>
            <a:pPr marL="0" indent="0">
              <a:buNone/>
            </a:pPr>
            <a:r>
              <a:rPr lang="en-US" b="1" dirty="0"/>
              <a:t>Mr. Tom Flynn </a:t>
            </a:r>
            <a:r>
              <a:rPr lang="en-US" dirty="0"/>
              <a:t>– Principal, Morton Gingerwood School</a:t>
            </a:r>
          </a:p>
          <a:p>
            <a:pPr marL="0" indent="0">
              <a:buNone/>
            </a:pPr>
            <a:r>
              <a:rPr lang="en-US" b="1" dirty="0"/>
              <a:t>Mr. Scot Pierce </a:t>
            </a:r>
            <a:r>
              <a:rPr lang="en-US" dirty="0"/>
              <a:t>– Principal, Scarlet Oak School</a:t>
            </a:r>
          </a:p>
        </p:txBody>
      </p:sp>
    </p:spTree>
    <p:extLst>
      <p:ext uri="{BB962C8B-B14F-4D97-AF65-F5344CB8AC3E}">
        <p14:creationId xmlns:p14="http://schemas.microsoft.com/office/powerpoint/2010/main" val="915069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6458"/>
            <a:ext cx="8552688" cy="1143000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solidFill>
                  <a:srgbClr val="0070C0"/>
                </a:solidFill>
              </a:rPr>
              <a:t>What Purpose Does The Budget Serve?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8322733" cy="49145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600" dirty="0"/>
              <a:t>Meet requirements imposed by Illinois law and other applicable Federal &amp; Local regulations.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/>
              <a:t>Provides expending and taxing authority.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/>
              <a:t>Satisfies a minimum level of financial information for state, local and the federal government.</a:t>
            </a:r>
          </a:p>
          <a:p>
            <a:pPr marL="425196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/>
              <a:t>Provide community direction as to BOE spending priorities.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19979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5794" y="88769"/>
            <a:ext cx="8698992" cy="762000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solidFill>
                  <a:srgbClr val="0070C0"/>
                </a:solidFill>
              </a:rPr>
              <a:t>2020-21 Budget Focus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838200"/>
            <a:ext cx="8246533" cy="57150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u="sng" dirty="0">
                <a:solidFill>
                  <a:srgbClr val="C00000"/>
                </a:solidFill>
              </a:rPr>
              <a:t>Maintaing Clean, Safe and Disinfected Environments</a:t>
            </a:r>
          </a:p>
          <a:p>
            <a:pPr marL="0" indent="0">
              <a:buNone/>
            </a:pPr>
            <a:r>
              <a:rPr lang="en-US" sz="2400" dirty="0"/>
              <a:t> - Building entrance, exit and usage plans for staff and students.</a:t>
            </a:r>
          </a:p>
          <a:p>
            <a:pPr marL="0" indent="0">
              <a:buNone/>
            </a:pPr>
            <a:r>
              <a:rPr lang="en-US" sz="2400" dirty="0"/>
              <a:t> - Large purchases of PPE/Health Certification Programs to support staff and student wellness.</a:t>
            </a:r>
          </a:p>
          <a:p>
            <a:pPr marL="0" indent="0">
              <a:buNone/>
            </a:pPr>
            <a:r>
              <a:rPr lang="en-US" sz="2400" dirty="0"/>
              <a:t> - Add non-traditional staffing patterns (Bus Aides/Temporary Cleaning Assistance)</a:t>
            </a:r>
          </a:p>
          <a:p>
            <a:pPr marL="0" indent="0">
              <a:buNone/>
            </a:pPr>
            <a:r>
              <a:rPr lang="en-US" sz="2400" dirty="0"/>
              <a:t> - Extensive purchases of specific cleaning/disinfecting tools for school buses, bathrooms and large common areas.</a:t>
            </a:r>
            <a:endParaRPr lang="en-US" sz="2400" b="1" u="sng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u="sng" dirty="0">
                <a:solidFill>
                  <a:srgbClr val="C00000"/>
                </a:solidFill>
              </a:rPr>
              <a:t>Teaching &amp; Learning / Technology Focus for 1:1 Remote Learning and Updated Parent Experiences</a:t>
            </a:r>
          </a:p>
          <a:p>
            <a:pPr marL="0" indent="0">
              <a:buNone/>
            </a:pPr>
            <a:r>
              <a:rPr lang="en-US" sz="2400" dirty="0"/>
              <a:t> - Professional Development for Staff (Remote Learning/CPS).</a:t>
            </a:r>
          </a:p>
          <a:p>
            <a:pPr marL="0" indent="0">
              <a:buNone/>
            </a:pPr>
            <a:r>
              <a:rPr lang="en-US" sz="2400" dirty="0"/>
              <a:t>- New Software Platforms (ALMA, ParentSquare, MyOn, Freckle, InSync (Wit &amp; Wisdom) and TCI (History Alive!)</a:t>
            </a:r>
          </a:p>
          <a:p>
            <a:pPr marL="0" indent="0">
              <a:buNone/>
            </a:pPr>
            <a:r>
              <a:rPr lang="en-US" sz="2400" dirty="0"/>
              <a:t> - Purchase Microsoft Surface Go’s for 1</a:t>
            </a:r>
            <a:r>
              <a:rPr lang="en-US" sz="2400" baseline="30000" dirty="0"/>
              <a:t>st</a:t>
            </a:r>
            <a:r>
              <a:rPr lang="en-US" sz="2400" dirty="0"/>
              <a:t> and 2</a:t>
            </a:r>
            <a:r>
              <a:rPr lang="en-US" sz="2400" baseline="30000" dirty="0"/>
              <a:t>nd</a:t>
            </a:r>
            <a:r>
              <a:rPr lang="en-US" sz="2400" dirty="0"/>
              <a:t> grade students.</a:t>
            </a:r>
          </a:p>
          <a:p>
            <a:pPr marL="0" indent="0">
              <a:buNone/>
            </a:pPr>
            <a:r>
              <a:rPr lang="en-US" sz="2400" dirty="0"/>
              <a:t> - Purchase 1:1 Devices for All District Staff.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u="sng" dirty="0" smtClean="0">
                <a:solidFill>
                  <a:srgbClr val="C00000"/>
                </a:solidFill>
              </a:rPr>
              <a:t>Continued </a:t>
            </a:r>
            <a:r>
              <a:rPr lang="en-US" sz="2400" b="1" u="sng" dirty="0">
                <a:solidFill>
                  <a:srgbClr val="C00000"/>
                </a:solidFill>
              </a:rPr>
              <a:t>Focus on L-Term Facility Goals and Fiscal Consistency</a:t>
            </a:r>
          </a:p>
          <a:p>
            <a:pPr marL="0" indent="0">
              <a:buNone/>
            </a:pPr>
            <a:r>
              <a:rPr lang="en-US" sz="2400" dirty="0"/>
              <a:t> - Additional planning for Phase II roof work at APMS (Summer </a:t>
            </a:r>
            <a:r>
              <a:rPr lang="en-US" sz="2400" dirty="0" smtClean="0"/>
              <a:t>2021).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- Infrastructure planning for a new school building (4-6 years).</a:t>
            </a:r>
          </a:p>
        </p:txBody>
      </p:sp>
    </p:spTree>
    <p:extLst>
      <p:ext uri="{BB962C8B-B14F-4D97-AF65-F5344CB8AC3E}">
        <p14:creationId xmlns:p14="http://schemas.microsoft.com/office/powerpoint/2010/main" val="894807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4248" y="87853"/>
            <a:ext cx="8476488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>
                <a:solidFill>
                  <a:srgbClr val="0070C0"/>
                </a:solidFill>
              </a:rPr>
              <a:t>2020/21 </a:t>
            </a:r>
            <a:r>
              <a:rPr lang="en-US" u="sng" dirty="0" smtClean="0">
                <a:solidFill>
                  <a:srgbClr val="0070C0"/>
                </a:solidFill>
              </a:rPr>
              <a:t>Amended Revenue </a:t>
            </a:r>
            <a:r>
              <a:rPr lang="en-US" u="sng" dirty="0">
                <a:solidFill>
                  <a:srgbClr val="0070C0"/>
                </a:solidFill>
              </a:rPr>
              <a:t>%</a:t>
            </a:r>
            <a:r>
              <a:rPr lang="en-US" u="sng" dirty="0" smtClean="0">
                <a:solidFill>
                  <a:srgbClr val="0070C0"/>
                </a:solidFill>
              </a:rPr>
              <a:t>’s</a:t>
            </a:r>
            <a:br>
              <a:rPr lang="en-US" u="sng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sz="2800" dirty="0" smtClean="0">
                <a:solidFill>
                  <a:srgbClr val="0070C0"/>
                </a:solidFill>
              </a:rPr>
              <a:t>Not including WC Abatements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60120" y="1219200"/>
            <a:ext cx="8183880" cy="4419600"/>
          </a:xfrm>
        </p:spPr>
        <p:txBody>
          <a:bodyPr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Constantia"/>
              </a:rPr>
              <a:t>51.26%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Constantia"/>
              </a:rPr>
              <a:t>- Ad Valorem Taxes (Property)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endParaRPr lang="en-US" sz="800" dirty="0">
              <a:solidFill>
                <a:prstClr val="black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prstClr val="black"/>
                </a:solidFill>
                <a:latin typeface="Constantia"/>
              </a:rPr>
              <a:t>1.96% </a:t>
            </a:r>
            <a:r>
              <a:rPr lang="en-US" sz="3200" dirty="0">
                <a:solidFill>
                  <a:prstClr val="black"/>
                </a:solidFill>
                <a:latin typeface="Constantia"/>
              </a:rPr>
              <a:t>- Other Local Revenues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endParaRPr lang="en-US" sz="800" dirty="0">
              <a:solidFill>
                <a:prstClr val="black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  <a:latin typeface="Constantia"/>
              </a:rPr>
              <a:t>29.86% </a:t>
            </a:r>
            <a:r>
              <a:rPr lang="en-US" sz="3200" dirty="0">
                <a:solidFill>
                  <a:srgbClr val="FF0000"/>
                </a:solidFill>
                <a:latin typeface="Constantia"/>
              </a:rPr>
              <a:t>- Evidence Based Funding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endParaRPr lang="en-US" sz="800" dirty="0">
              <a:solidFill>
                <a:prstClr val="black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7030A0"/>
                </a:solidFill>
                <a:latin typeface="Constantia"/>
              </a:rPr>
              <a:t>4.89% </a:t>
            </a:r>
            <a:r>
              <a:rPr lang="en-US" sz="3200" dirty="0">
                <a:solidFill>
                  <a:srgbClr val="7030A0"/>
                </a:solidFill>
                <a:latin typeface="Constantia"/>
              </a:rPr>
              <a:t>- Restricted State Grants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endParaRPr lang="en-US" sz="800" dirty="0">
              <a:solidFill>
                <a:prstClr val="black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7CCA62">
                    <a:lumMod val="50000"/>
                  </a:srgbClr>
                </a:solidFill>
                <a:latin typeface="Constantia"/>
              </a:rPr>
              <a:t>12.03% </a:t>
            </a:r>
            <a:r>
              <a:rPr lang="en-US" sz="3200" dirty="0">
                <a:solidFill>
                  <a:srgbClr val="7CCA62">
                    <a:lumMod val="50000"/>
                  </a:srgbClr>
                </a:solidFill>
                <a:latin typeface="Constantia"/>
              </a:rPr>
              <a:t>– Restricted Federal </a:t>
            </a:r>
            <a:r>
              <a:rPr lang="en-US" sz="3200" dirty="0" smtClean="0">
                <a:solidFill>
                  <a:srgbClr val="7CCA62">
                    <a:lumMod val="50000"/>
                  </a:srgbClr>
                </a:solidFill>
                <a:latin typeface="Constantia"/>
              </a:rPr>
              <a:t>Grants</a:t>
            </a:r>
            <a:endParaRPr lang="en-US" sz="3200" dirty="0">
              <a:solidFill>
                <a:srgbClr val="7CCA62">
                  <a:lumMod val="50000"/>
                </a:srgbClr>
              </a:solidFill>
              <a:latin typeface="Constantia"/>
            </a:endParaRPr>
          </a:p>
        </p:txBody>
      </p:sp>
      <p:pic>
        <p:nvPicPr>
          <p:cNvPr id="2" name="Picture 1" descr="Urban and regional policies | USAPP - Par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5562600"/>
            <a:ext cx="23114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324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52400"/>
            <a:ext cx="8036221" cy="1295400"/>
          </a:xfrm>
        </p:spPr>
        <p:txBody>
          <a:bodyPr>
            <a:noAutofit/>
          </a:bodyPr>
          <a:lstStyle/>
          <a:p>
            <a:pPr algn="ctr"/>
            <a:r>
              <a:rPr lang="en-US" sz="4000" u="sng" dirty="0">
                <a:solidFill>
                  <a:srgbClr val="0070C0"/>
                </a:solidFill>
              </a:rPr>
              <a:t>2020/21 </a:t>
            </a:r>
            <a:r>
              <a:rPr lang="en-US" sz="4000" u="sng" dirty="0" smtClean="0">
                <a:solidFill>
                  <a:srgbClr val="0070C0"/>
                </a:solidFill>
              </a:rPr>
              <a:t>Amended Operating </a:t>
            </a:r>
            <a:r>
              <a:rPr lang="en-US" sz="4000" u="sng" dirty="0">
                <a:solidFill>
                  <a:srgbClr val="0070C0"/>
                </a:solidFill>
              </a:rPr>
              <a:t>Expenditure %</a:t>
            </a:r>
            <a:r>
              <a:rPr lang="en-US" sz="4000" u="sng" dirty="0" smtClean="0">
                <a:solidFill>
                  <a:srgbClr val="0070C0"/>
                </a:solidFill>
              </a:rPr>
              <a:t>’s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00200" y="1447800"/>
            <a:ext cx="5867400" cy="4800600"/>
          </a:xfrm>
        </p:spPr>
        <p:txBody>
          <a:bodyPr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3400" dirty="0" smtClean="0">
                <a:solidFill>
                  <a:schemeClr val="accent2">
                    <a:lumMod val="50000"/>
                  </a:schemeClr>
                </a:solidFill>
                <a:latin typeface="Constantia"/>
              </a:rPr>
              <a:t>50.93% 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latin typeface="Constantia"/>
              </a:rPr>
              <a:t>- Salaries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3400" dirty="0" smtClean="0">
                <a:solidFill>
                  <a:prstClr val="black"/>
                </a:solidFill>
                <a:latin typeface="Constantia"/>
              </a:rPr>
              <a:t>13.96% </a:t>
            </a:r>
            <a:r>
              <a:rPr lang="en-US" sz="3400" dirty="0">
                <a:solidFill>
                  <a:prstClr val="black"/>
                </a:solidFill>
                <a:latin typeface="Constantia"/>
              </a:rPr>
              <a:t>- Employee Benefits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3400" dirty="0" smtClean="0">
                <a:solidFill>
                  <a:srgbClr val="FF0000"/>
                </a:solidFill>
                <a:latin typeface="Constantia"/>
              </a:rPr>
              <a:t>13.10% </a:t>
            </a:r>
            <a:r>
              <a:rPr lang="en-US" sz="3400" dirty="0">
                <a:solidFill>
                  <a:srgbClr val="FF0000"/>
                </a:solidFill>
                <a:latin typeface="Constantia"/>
              </a:rPr>
              <a:t>- Purchased Services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3400" dirty="0" smtClean="0">
                <a:solidFill>
                  <a:srgbClr val="7030A0"/>
                </a:solidFill>
                <a:latin typeface="Constantia"/>
              </a:rPr>
              <a:t>7.69% </a:t>
            </a:r>
            <a:r>
              <a:rPr lang="en-US" sz="3400" dirty="0">
                <a:solidFill>
                  <a:srgbClr val="7030A0"/>
                </a:solidFill>
                <a:latin typeface="Constantia"/>
              </a:rPr>
              <a:t>- Supplies &amp; Materials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3400" dirty="0" smtClean="0">
                <a:solidFill>
                  <a:schemeClr val="accent2"/>
                </a:solidFill>
                <a:latin typeface="Constantia"/>
              </a:rPr>
              <a:t>12.53% </a:t>
            </a:r>
            <a:r>
              <a:rPr lang="en-US" sz="3400" dirty="0">
                <a:solidFill>
                  <a:schemeClr val="accent2"/>
                </a:solidFill>
                <a:latin typeface="Constantia"/>
              </a:rPr>
              <a:t>- Capital Outlay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3400" dirty="0" smtClean="0">
                <a:solidFill>
                  <a:schemeClr val="accent1">
                    <a:lumMod val="75000"/>
                  </a:schemeClr>
                </a:solidFill>
                <a:latin typeface="Constantia"/>
              </a:rPr>
              <a:t>1.79% </a:t>
            </a:r>
            <a:r>
              <a:rPr lang="en-US" sz="3400" dirty="0">
                <a:solidFill>
                  <a:schemeClr val="accent1">
                    <a:lumMod val="75000"/>
                  </a:schemeClr>
                </a:solidFill>
                <a:latin typeface="Constantia"/>
              </a:rPr>
              <a:t>- Other </a:t>
            </a:r>
            <a:r>
              <a:rPr lang="en-US" sz="3400" dirty="0" smtClean="0">
                <a:solidFill>
                  <a:schemeClr val="accent1">
                    <a:lumMod val="75000"/>
                  </a:schemeClr>
                </a:solidFill>
                <a:latin typeface="Constantia"/>
              </a:rPr>
              <a:t>Objects</a:t>
            </a:r>
            <a:endParaRPr lang="en-US" sz="3400" dirty="0">
              <a:solidFill>
                <a:schemeClr val="accent6">
                  <a:lumMod val="50000"/>
                </a:schemeClr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endParaRPr lang="en-US" sz="3400" dirty="0">
              <a:solidFill>
                <a:schemeClr val="accent1">
                  <a:lumMod val="75000"/>
                </a:schemeClr>
              </a:solidFill>
              <a:latin typeface="Constantia"/>
            </a:endParaRPr>
          </a:p>
        </p:txBody>
      </p:sp>
      <p:pic>
        <p:nvPicPr>
          <p:cNvPr id="6" name="Picture 5" descr="&lt;strong&gt;Expenses&lt;/strong&gt; - Wooden Tile Image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778" y="4953000"/>
            <a:ext cx="25146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92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76488" cy="762000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solidFill>
                  <a:srgbClr val="0070C0"/>
                </a:solidFill>
              </a:rPr>
              <a:t>Posted Compensation Tables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100138"/>
            <a:ext cx="8066073" cy="382349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300" u="sng" dirty="0"/>
              <a:t>Public Act 096-0434 </a:t>
            </a:r>
            <a:r>
              <a:rPr lang="en-US" sz="2300" dirty="0"/>
              <a:t>– Administrative Compensation Report</a:t>
            </a:r>
          </a:p>
          <a:p>
            <a:pPr marL="0" indent="0">
              <a:buNone/>
            </a:pPr>
            <a:r>
              <a:rPr lang="en-US" sz="2300" dirty="0"/>
              <a:t> - (</a:t>
            </a:r>
            <a:r>
              <a:rPr lang="en-US" sz="2300" dirty="0">
                <a:solidFill>
                  <a:srgbClr val="C00000"/>
                </a:solidFill>
              </a:rPr>
              <a:t>FY21 Reported</a:t>
            </a:r>
            <a:r>
              <a:rPr lang="en-US" sz="2300" dirty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300" u="sng" dirty="0" smtClean="0"/>
              <a:t>Public </a:t>
            </a:r>
            <a:r>
              <a:rPr lang="en-US" sz="2300" u="sng" dirty="0"/>
              <a:t>Act 097-0609 </a:t>
            </a:r>
            <a:r>
              <a:rPr lang="en-US" sz="2300" dirty="0"/>
              <a:t>– IMRF Compensation Report</a:t>
            </a:r>
          </a:p>
          <a:p>
            <a:pPr marL="0" indent="0">
              <a:buNone/>
            </a:pPr>
            <a:r>
              <a:rPr lang="en-US" sz="2300" dirty="0"/>
              <a:t> - (</a:t>
            </a:r>
            <a:r>
              <a:rPr lang="en-US" sz="2300" dirty="0">
                <a:solidFill>
                  <a:srgbClr val="C00000"/>
                </a:solidFill>
              </a:rPr>
              <a:t>FY21 Reported</a:t>
            </a:r>
            <a:r>
              <a:rPr lang="en-US" sz="2300" dirty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300" u="sng" dirty="0" smtClean="0"/>
              <a:t>Illinois </a:t>
            </a:r>
            <a:r>
              <a:rPr lang="en-US" sz="2300" u="sng" dirty="0"/>
              <a:t>Compiled Statute (105 ILCS 5/10-20.47) </a:t>
            </a:r>
            <a:r>
              <a:rPr lang="en-US" sz="2300" dirty="0"/>
              <a:t>– Administrative &amp; Teacher Report</a:t>
            </a:r>
          </a:p>
          <a:p>
            <a:pPr marL="0" indent="0">
              <a:buNone/>
            </a:pPr>
            <a:r>
              <a:rPr lang="en-US" sz="2300" dirty="0"/>
              <a:t> - (</a:t>
            </a:r>
            <a:r>
              <a:rPr lang="en-US" sz="2300" dirty="0">
                <a:solidFill>
                  <a:srgbClr val="C00000"/>
                </a:solidFill>
              </a:rPr>
              <a:t>FY21 Reported</a:t>
            </a:r>
            <a:r>
              <a:rPr lang="en-US" sz="2300" dirty="0"/>
              <a:t>)</a:t>
            </a:r>
          </a:p>
        </p:txBody>
      </p:sp>
      <p:pic>
        <p:nvPicPr>
          <p:cNvPr id="4" name="Picture 3" descr="SKETCHUP/SCREW-UP: Mad Doctor Lab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098" y="4956970"/>
            <a:ext cx="2342691" cy="133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350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007" y="152400"/>
            <a:ext cx="8476488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u="sng" dirty="0" smtClean="0">
                <a:solidFill>
                  <a:srgbClr val="0070C0"/>
                </a:solidFill>
              </a:rPr>
              <a:t>2020/21 </a:t>
            </a:r>
            <a:r>
              <a:rPr lang="en-US" sz="4000" u="sng" dirty="0" smtClean="0">
                <a:solidFill>
                  <a:srgbClr val="0070C0"/>
                </a:solidFill>
              </a:rPr>
              <a:t>Amended Budget </a:t>
            </a:r>
            <a:r>
              <a:rPr lang="en-US" sz="4000" u="sng" dirty="0">
                <a:solidFill>
                  <a:srgbClr val="0070C0"/>
                </a:solidFill>
              </a:rPr>
              <a:t>Recap by Fund</a:t>
            </a:r>
          </a:p>
        </p:txBody>
      </p:sp>
      <p:pic>
        <p:nvPicPr>
          <p:cNvPr id="3" name="Picture 2" descr="&lt;strong&gt;Budget&lt;/strong&gt; | &lt;strong&gt;Budgeting&lt;/strong&gt; We have made this image available for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038600"/>
            <a:ext cx="2699657" cy="236220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075744"/>
              </p:ext>
            </p:extLst>
          </p:nvPr>
        </p:nvGraphicFramePr>
        <p:xfrm>
          <a:off x="695007" y="838200"/>
          <a:ext cx="8378236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Worksheet" r:id="rId4" imgW="12220471" imgH="7315287" progId="Excel.Sheet.12">
                  <p:embed/>
                </p:oleObj>
              </mc:Choice>
              <mc:Fallback>
                <p:oleObj name="Worksheet" r:id="rId4" imgW="12220471" imgH="731528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5007" y="838200"/>
                        <a:ext cx="8378236" cy="579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1296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1682F5B192284287C3D21F9D5F0AA2" ma:contentTypeVersion="13" ma:contentTypeDescription="Create a new document." ma:contentTypeScope="" ma:versionID="64f1e0a18e3ee374ca75ebe1e93312d2">
  <xsd:schema xmlns:xsd="http://www.w3.org/2001/XMLSchema" xmlns:xs="http://www.w3.org/2001/XMLSchema" xmlns:p="http://schemas.microsoft.com/office/2006/metadata/properties" xmlns:ns3="affc74f7-b734-4284-9e7f-f1e4845db1ef" xmlns:ns4="8f6ddf2f-3e4c-4105-9d22-1d79184c631a" targetNamespace="http://schemas.microsoft.com/office/2006/metadata/properties" ma:root="true" ma:fieldsID="a7d801fb9a95896bfa0f332e7db30d91" ns3:_="" ns4:_="">
    <xsd:import namespace="affc74f7-b734-4284-9e7f-f1e4845db1ef"/>
    <xsd:import namespace="8f6ddf2f-3e4c-4105-9d22-1d79184c63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fc74f7-b734-4284-9e7f-f1e4845db1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6ddf2f-3e4c-4105-9d22-1d79184c631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E55666-DE22-437F-95B0-D5322563AA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fc74f7-b734-4284-9e7f-f1e4845db1ef"/>
    <ds:schemaRef ds:uri="8f6ddf2f-3e4c-4105-9d22-1d79184c63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2BD84A-68E5-44CE-B37D-B0ED4115BB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D87CDE-5832-4BF5-9E2A-23B97133E448}">
  <ds:schemaRefs>
    <ds:schemaRef ds:uri="http://purl.org/dc/elements/1.1/"/>
    <ds:schemaRef ds:uri="http://purl.org/dc/terms/"/>
    <ds:schemaRef ds:uri="8f6ddf2f-3e4c-4105-9d22-1d79184c631a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affc74f7-b734-4284-9e7f-f1e4845db1ef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6753</TotalTime>
  <Words>545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Constantia</vt:lpstr>
      <vt:lpstr>Corbel</vt:lpstr>
      <vt:lpstr>Wingdings</vt:lpstr>
      <vt:lpstr>Parallax</vt:lpstr>
      <vt:lpstr>Worksheet</vt:lpstr>
      <vt:lpstr>PowerPoint Presentation</vt:lpstr>
      <vt:lpstr>Arbor Park School District 145 Mission</vt:lpstr>
      <vt:lpstr>2020/21 Administration Team </vt:lpstr>
      <vt:lpstr>What Purpose Does The Budget Serve?</vt:lpstr>
      <vt:lpstr>2020-21 Budget Focus</vt:lpstr>
      <vt:lpstr>2020/21 Amended Revenue %’s (Not including WC Abatements)</vt:lpstr>
      <vt:lpstr>2020/21 Amended Operating Expenditure %’s</vt:lpstr>
      <vt:lpstr>Posted Compensation Tables</vt:lpstr>
      <vt:lpstr>2020/21 Amended Budget Recap by Fund</vt:lpstr>
      <vt:lpstr>Next Steps</vt:lpstr>
      <vt:lpstr>QUESTIONS??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bokeeffe</dc:creator>
  <cp:lastModifiedBy>Brian O'Keeffe</cp:lastModifiedBy>
  <cp:revision>203</cp:revision>
  <cp:lastPrinted>2018-09-24T16:24:45Z</cp:lastPrinted>
  <dcterms:created xsi:type="dcterms:W3CDTF">2013-09-24T23:26:57Z</dcterms:created>
  <dcterms:modified xsi:type="dcterms:W3CDTF">2021-06-18T17:37:37Z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0x010100171682F5B192284287C3D21F9D5F0AA2</vt:lpwstr>
  </property>
</Properties>
</file>