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4"/>
  </p:sldMasterIdLst>
  <p:sldIdLst>
    <p:sldId id="256" r:id="rId5"/>
    <p:sldId id="260" r:id="rId6"/>
    <p:sldId id="274" r:id="rId7"/>
    <p:sldId id="262" r:id="rId8"/>
    <p:sldId id="269" r:id="rId9"/>
    <p:sldId id="265" r:id="rId10"/>
    <p:sldId id="267" r:id="rId11"/>
    <p:sldId id="266" r:id="rId12"/>
    <p:sldId id="263" r:id="rId13"/>
    <p:sldId id="273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92942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9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73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3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34779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8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77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5334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867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DF78946-886F-4E0B-AB80-54274F78E608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143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14800"/>
            <a:ext cx="5943600" cy="1752600"/>
          </a:xfrm>
        </p:spPr>
        <p:txBody>
          <a:bodyPr>
            <a:noAutofit/>
          </a:bodyPr>
          <a:lstStyle/>
          <a:p>
            <a:pPr algn="ctr"/>
            <a:r>
              <a:rPr lang="en-US" sz="3400" b="1" i="1" u="sng" dirty="0" smtClean="0">
                <a:solidFill>
                  <a:srgbClr val="0070C0"/>
                </a:solidFill>
                <a:latin typeface="+mj-lt"/>
              </a:rPr>
              <a:t>Fiscal Year 2020</a:t>
            </a:r>
          </a:p>
          <a:p>
            <a:pPr algn="ctr"/>
            <a:r>
              <a:rPr lang="en-US" sz="3400" b="1" i="1" u="sng" dirty="0" smtClean="0">
                <a:solidFill>
                  <a:srgbClr val="0070C0"/>
                </a:solidFill>
                <a:latin typeface="+mj-lt"/>
              </a:rPr>
              <a:t>Amended Budget Presentation </a:t>
            </a:r>
          </a:p>
          <a:p>
            <a:pPr algn="ctr"/>
            <a:r>
              <a:rPr lang="en-US" sz="3400" b="1" i="1" u="sng" dirty="0" smtClean="0">
                <a:solidFill>
                  <a:srgbClr val="0070C0"/>
                </a:solidFill>
                <a:latin typeface="+mj-lt"/>
              </a:rPr>
              <a:t>May 20, 2020</a:t>
            </a:r>
            <a:endParaRPr lang="en-US" sz="3400" b="1" i="1" u="sng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57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76488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Next Steps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143000"/>
            <a:ext cx="8501406" cy="5486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Post Amended Fiscal Year 2020 </a:t>
            </a:r>
            <a:r>
              <a:rPr lang="en-US" sz="2400" u="sng" dirty="0" smtClean="0"/>
              <a:t>Budget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i="1" dirty="0" smtClean="0"/>
              <a:t>       - May 21, 2020</a:t>
            </a:r>
            <a:endParaRPr lang="en-US" i="1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Develop Tentative </a:t>
            </a:r>
            <a:r>
              <a:rPr lang="en-US" sz="2400" u="sng" dirty="0" smtClean="0"/>
              <a:t>Fiscal Year 2021 Budget</a:t>
            </a:r>
          </a:p>
          <a:p>
            <a:pPr marL="0" indent="0">
              <a:buNone/>
            </a:pPr>
            <a:r>
              <a:rPr lang="en-US" sz="2400" i="1" dirty="0" smtClean="0"/>
              <a:t>      - </a:t>
            </a:r>
            <a:r>
              <a:rPr lang="en-US" i="1" dirty="0" smtClean="0"/>
              <a:t>June 10, </a:t>
            </a:r>
            <a:r>
              <a:rPr lang="en-US" i="1" dirty="0" smtClean="0"/>
              <a:t>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Approve Tentative Fiscal Year 2021 Budget</a:t>
            </a:r>
          </a:p>
          <a:p>
            <a:pPr marL="0" indent="0">
              <a:buNone/>
            </a:pPr>
            <a:r>
              <a:rPr lang="en-US" i="1" dirty="0" smtClean="0"/>
              <a:t>       - June </a:t>
            </a:r>
            <a:r>
              <a:rPr lang="en-US" i="1" dirty="0"/>
              <a:t>24, 2020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Approve </a:t>
            </a:r>
            <a:r>
              <a:rPr lang="en-US" sz="2400" u="sng" dirty="0" smtClean="0"/>
              <a:t>Amended Fiscal Year 2020 Budget</a:t>
            </a:r>
          </a:p>
          <a:p>
            <a:pPr marL="347472" lvl="1" indent="0">
              <a:buNone/>
            </a:pPr>
            <a:r>
              <a:rPr lang="en-US" sz="2000" dirty="0" smtClean="0"/>
              <a:t> - June 24, </a:t>
            </a:r>
            <a:r>
              <a:rPr lang="en-US" sz="2000" dirty="0" smtClean="0"/>
              <a:t>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Submit Approved </a:t>
            </a:r>
            <a:r>
              <a:rPr lang="en-US" sz="2400" u="sng" dirty="0"/>
              <a:t>Amended Fiscal Year 2020 </a:t>
            </a:r>
            <a:r>
              <a:rPr lang="en-US" sz="2400" u="sng" dirty="0" smtClean="0"/>
              <a:t>Budget to ISBE</a:t>
            </a:r>
            <a:endParaRPr lang="en-US" sz="2400" u="sng" dirty="0"/>
          </a:p>
          <a:p>
            <a:pPr marL="347472" lvl="1" indent="0">
              <a:buNone/>
            </a:pPr>
            <a:r>
              <a:rPr lang="en-US" dirty="0"/>
              <a:t> - </a:t>
            </a:r>
            <a:r>
              <a:rPr lang="en-US" dirty="0" smtClean="0"/>
              <a:t>No later than June 30, </a:t>
            </a:r>
            <a:r>
              <a:rPr lang="en-US" dirty="0"/>
              <a:t>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Approve Fiscal </a:t>
            </a:r>
            <a:r>
              <a:rPr lang="en-US" sz="2400" u="sng" dirty="0"/>
              <a:t>Year 2021 Budget</a:t>
            </a:r>
          </a:p>
          <a:p>
            <a:pPr marL="0" indent="0">
              <a:buNone/>
            </a:pPr>
            <a:r>
              <a:rPr lang="en-US" sz="2400" i="1" dirty="0"/>
              <a:t>      - </a:t>
            </a:r>
            <a:r>
              <a:rPr lang="en-US" i="1" dirty="0"/>
              <a:t>S</a:t>
            </a:r>
            <a:r>
              <a:rPr lang="en-US" i="1" dirty="0" smtClean="0"/>
              <a:t>eptember 23,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488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82940" cy="9906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QUESTIONS??</a:t>
            </a:r>
            <a:endParaRPr lang="en-US" u="sng" dirty="0">
              <a:solidFill>
                <a:srgbClr val="0070C0"/>
              </a:solidFill>
            </a:endParaRPr>
          </a:p>
        </p:txBody>
      </p:sp>
      <p:pic>
        <p:nvPicPr>
          <p:cNvPr id="4099" name="Picture 3" descr="C:\Users\bokeeffe\AppData\Local\Microsoft\Windows\INetCache\IE\Q6JA2VDQ\giveThanks300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981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6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8668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0070C0"/>
                </a:solidFill>
              </a:rPr>
              <a:t>APSD #145 Mission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229600" cy="2438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Our mission is to develop a partnership with students, staff, parents, and the community that will create a learning environment that enables all children to reach their full potential and to ensure quality and equity for all to succeed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 descr="BizzBangBuzz by deal attorney &amp; business lawyer, Anthon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429000"/>
            <a:ext cx="30480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505700" cy="6858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0070C0"/>
                </a:solidFill>
              </a:rPr>
              <a:t>2019/20 Administration Team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5819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Dr. Andrea Sala </a:t>
            </a:r>
            <a:r>
              <a:rPr lang="en-US" dirty="0" smtClean="0"/>
              <a:t>– Superintendent of Schools</a:t>
            </a:r>
          </a:p>
          <a:p>
            <a:pPr marL="0" indent="0">
              <a:buNone/>
            </a:pPr>
            <a:r>
              <a:rPr lang="en-US" b="1" dirty="0" smtClean="0"/>
              <a:t>Dr. Brian O’Keeffe </a:t>
            </a:r>
            <a:r>
              <a:rPr lang="en-US" dirty="0" smtClean="0"/>
              <a:t>– Assistant Superintendent of Finance/CSBO</a:t>
            </a:r>
          </a:p>
          <a:p>
            <a:pPr marL="0" indent="0">
              <a:buNone/>
            </a:pPr>
            <a:r>
              <a:rPr lang="en-US" b="1" dirty="0" smtClean="0"/>
              <a:t>Ms. Gina DioGuardi </a:t>
            </a:r>
            <a:r>
              <a:rPr lang="en-US" dirty="0" smtClean="0"/>
              <a:t>– Director of Special Education</a:t>
            </a:r>
          </a:p>
          <a:p>
            <a:pPr marL="0" indent="0">
              <a:buNone/>
            </a:pPr>
            <a:r>
              <a:rPr lang="en-US" b="1" dirty="0" smtClean="0"/>
              <a:t>Ms. Camille Hogan </a:t>
            </a:r>
            <a:r>
              <a:rPr lang="en-US" dirty="0" smtClean="0"/>
              <a:t>– Director of Teaching and Learning</a:t>
            </a:r>
          </a:p>
          <a:p>
            <a:pPr marL="0" indent="0">
              <a:buNone/>
            </a:pPr>
            <a:r>
              <a:rPr lang="en-US" b="1" dirty="0" smtClean="0"/>
              <a:t>Mr. David Evans </a:t>
            </a:r>
            <a:r>
              <a:rPr lang="en-US" dirty="0" smtClean="0"/>
              <a:t>– Principal, Arbor Park Middle School</a:t>
            </a:r>
          </a:p>
          <a:p>
            <a:pPr marL="0" indent="0">
              <a:buNone/>
            </a:pPr>
            <a:r>
              <a:rPr lang="en-US" b="1" dirty="0" smtClean="0"/>
              <a:t>Mr. Bradley Dizonno </a:t>
            </a:r>
            <a:r>
              <a:rPr lang="en-US" dirty="0" smtClean="0"/>
              <a:t>– Assistant Principal, Arbor Park Middle School</a:t>
            </a:r>
          </a:p>
          <a:p>
            <a:pPr marL="0" indent="0">
              <a:buNone/>
            </a:pPr>
            <a:r>
              <a:rPr lang="en-US" b="1" dirty="0" smtClean="0"/>
              <a:t>Mrs. Eliza Santos-Lopez </a:t>
            </a:r>
            <a:r>
              <a:rPr lang="en-US" dirty="0" smtClean="0"/>
              <a:t>– Principal, Kimberly Heights School</a:t>
            </a:r>
          </a:p>
          <a:p>
            <a:pPr marL="0" indent="0">
              <a:buNone/>
            </a:pPr>
            <a:r>
              <a:rPr lang="en-US" b="1" dirty="0" smtClean="0"/>
              <a:t>Mr. Tom Flynn </a:t>
            </a:r>
            <a:r>
              <a:rPr lang="en-US" dirty="0" smtClean="0"/>
              <a:t>– Principal, Morton Gingerwood School</a:t>
            </a:r>
          </a:p>
          <a:p>
            <a:pPr marL="0" indent="0">
              <a:buNone/>
            </a:pPr>
            <a:r>
              <a:rPr lang="en-US" b="1" dirty="0" smtClean="0"/>
              <a:t>Mr. Scot Pierce </a:t>
            </a:r>
            <a:r>
              <a:rPr lang="en-US" dirty="0" smtClean="0"/>
              <a:t>– Principal, Scarlet Oak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68" y="381000"/>
            <a:ext cx="8552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What Purpose Does The Budget Serve?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223" y="1714107"/>
            <a:ext cx="8322733" cy="44195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Meet requirements imposed by Illinois law and other applicable Federal &amp; Local regulations.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Provides expending and taxing authority.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Satisfies a minimum level of financial information for state, local and the federal government.</a:t>
            </a:r>
          </a:p>
          <a:p>
            <a:pPr marL="425196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Provide community direction as to BOE spending priorities.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199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5008" y="304800"/>
            <a:ext cx="8698992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2019-20 Budget Focus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4963" y="1066800"/>
            <a:ext cx="8246533" cy="5562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rgbClr val="C00000"/>
                </a:solidFill>
              </a:rPr>
              <a:t>Increasing Student and Staff Academic Supports</a:t>
            </a:r>
          </a:p>
          <a:p>
            <a:pPr marL="0" indent="0">
              <a:buNone/>
            </a:pPr>
            <a:r>
              <a:rPr lang="en-US" sz="2400" dirty="0" smtClean="0"/>
              <a:t> - Using Evidence Based Funding appropriations for “lost” positions and additional instructional assets.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Establishing a Teaching and Learning Department.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Introducing new curriculum to staff and students.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- Institute for Excellence in Writing (IEW)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- Math in Focus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- Wit &amp; Wisdom</a:t>
            </a:r>
          </a:p>
          <a:p>
            <a:pPr marL="0" indent="0">
              <a:buNone/>
            </a:pPr>
            <a:r>
              <a:rPr lang="en-US" sz="2400" dirty="0" smtClean="0"/>
              <a:t> - 1:1 Initiative Rollout at SOS and APMS.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Camera and Security Enhancements in all facilities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rgbClr val="C00000"/>
                </a:solidFill>
              </a:rPr>
              <a:t>Developing Long-Term Facility Goals and Fiscal Consistency</a:t>
            </a:r>
          </a:p>
          <a:p>
            <a:pPr marL="0" indent="0">
              <a:buNone/>
            </a:pPr>
            <a:r>
              <a:rPr lang="en-US" sz="2400" dirty="0" smtClean="0"/>
              <a:t> - Infrastructure planning for new roof at APMS.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Infrastructure planning for a new school building (5-7 years).</a:t>
            </a:r>
          </a:p>
        </p:txBody>
      </p:sp>
    </p:spTree>
    <p:extLst>
      <p:ext uri="{BB962C8B-B14F-4D97-AF65-F5344CB8AC3E}">
        <p14:creationId xmlns:p14="http://schemas.microsoft.com/office/powerpoint/2010/main" val="8948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584" y="381000"/>
            <a:ext cx="847648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2019/20 </a:t>
            </a:r>
            <a:r>
              <a:rPr lang="en-US" u="sng" dirty="0" smtClean="0">
                <a:solidFill>
                  <a:srgbClr val="0070C0"/>
                </a:solidFill>
              </a:rPr>
              <a:t>Budgeted Revenue </a:t>
            </a:r>
            <a:r>
              <a:rPr lang="en-US" u="sng" dirty="0" smtClean="0">
                <a:solidFill>
                  <a:srgbClr val="0070C0"/>
                </a:solidFill>
              </a:rPr>
              <a:t>%’s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9808" y="1143000"/>
            <a:ext cx="8183880" cy="5410200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53.40%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-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Ad Valorem Taxes (Property)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prstClr val="black"/>
                </a:solidFill>
                <a:latin typeface="Constantia"/>
              </a:rPr>
              <a:t>3.92% </a:t>
            </a:r>
            <a:r>
              <a:rPr lang="en-US" sz="3200" dirty="0">
                <a:solidFill>
                  <a:prstClr val="black"/>
                </a:solidFill>
                <a:latin typeface="Constantia"/>
              </a:rPr>
              <a:t>- Other Local Revenues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Constantia"/>
              </a:rPr>
              <a:t>32.34% </a:t>
            </a:r>
            <a:r>
              <a:rPr lang="en-US" sz="3200" dirty="0">
                <a:solidFill>
                  <a:srgbClr val="FF0000"/>
                </a:solidFill>
                <a:latin typeface="Constantia"/>
              </a:rPr>
              <a:t>- </a:t>
            </a:r>
            <a:r>
              <a:rPr lang="en-US" sz="3200" dirty="0" smtClean="0">
                <a:solidFill>
                  <a:srgbClr val="FF0000"/>
                </a:solidFill>
                <a:latin typeface="Constantia"/>
              </a:rPr>
              <a:t>Evidence Based Funding</a:t>
            </a:r>
            <a:endParaRPr lang="en-US" sz="3200" dirty="0">
              <a:solidFill>
                <a:srgbClr val="FF0000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7030A0"/>
                </a:solidFill>
                <a:latin typeface="Constantia"/>
              </a:rPr>
              <a:t>4.30% </a:t>
            </a:r>
            <a:r>
              <a:rPr lang="en-US" sz="3200" dirty="0">
                <a:solidFill>
                  <a:srgbClr val="7030A0"/>
                </a:solidFill>
                <a:latin typeface="Constantia"/>
              </a:rPr>
              <a:t>- </a:t>
            </a:r>
            <a:r>
              <a:rPr lang="en-US" sz="3200" dirty="0" smtClean="0">
                <a:solidFill>
                  <a:srgbClr val="7030A0"/>
                </a:solidFill>
                <a:latin typeface="Constantia"/>
              </a:rPr>
              <a:t>Restricted State Grants</a:t>
            </a:r>
            <a:endParaRPr lang="en-US" sz="3200" dirty="0">
              <a:solidFill>
                <a:srgbClr val="7030A0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7CCA62">
                    <a:lumMod val="50000"/>
                  </a:srgbClr>
                </a:solidFill>
                <a:latin typeface="Constantia"/>
              </a:rPr>
              <a:t>6.04% </a:t>
            </a:r>
            <a:r>
              <a:rPr lang="en-US" sz="3200" dirty="0">
                <a:solidFill>
                  <a:srgbClr val="7CCA62">
                    <a:lumMod val="50000"/>
                  </a:srgbClr>
                </a:solidFill>
                <a:latin typeface="Constantia"/>
              </a:rPr>
              <a:t>– </a:t>
            </a:r>
            <a:r>
              <a:rPr lang="en-US" sz="3200" dirty="0" smtClean="0">
                <a:solidFill>
                  <a:srgbClr val="7CCA62">
                    <a:lumMod val="50000"/>
                  </a:srgbClr>
                </a:solidFill>
                <a:latin typeface="Constantia"/>
              </a:rPr>
              <a:t>Restricted Federal Grants</a:t>
            </a:r>
          </a:p>
        </p:txBody>
      </p:sp>
      <p:pic>
        <p:nvPicPr>
          <p:cNvPr id="2" name="Picture 1" descr="Urban and regional policies | USAPP - Par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344" y="5181600"/>
            <a:ext cx="23114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9829" y="304800"/>
            <a:ext cx="8036221" cy="1146048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 smtClean="0">
                <a:solidFill>
                  <a:srgbClr val="0070C0"/>
                </a:solidFill>
              </a:rPr>
              <a:t>2019/20 </a:t>
            </a:r>
            <a:r>
              <a:rPr lang="en-US" sz="4000" u="sng" dirty="0" smtClean="0">
                <a:solidFill>
                  <a:srgbClr val="0070C0"/>
                </a:solidFill>
              </a:rPr>
              <a:t>Budgeted Operating </a:t>
            </a:r>
            <a:r>
              <a:rPr lang="en-US" sz="4000" u="sng" dirty="0" smtClean="0">
                <a:solidFill>
                  <a:srgbClr val="0070C0"/>
                </a:solidFill>
              </a:rPr>
              <a:t>Expenditure %’s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2170" y="1600200"/>
            <a:ext cx="8183880" cy="4419600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57.36%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-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Salaries</a:t>
            </a:r>
            <a:endParaRPr lang="en-US" sz="3400" dirty="0">
              <a:solidFill>
                <a:schemeClr val="accent2">
                  <a:lumMod val="50000"/>
                </a:schemeClr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prstClr val="black"/>
                </a:solidFill>
                <a:latin typeface="Constantia"/>
              </a:rPr>
              <a:t>17.08% </a:t>
            </a:r>
            <a:r>
              <a:rPr lang="en-US" sz="3400" dirty="0">
                <a:solidFill>
                  <a:prstClr val="black"/>
                </a:solidFill>
                <a:latin typeface="Constantia"/>
              </a:rPr>
              <a:t>- </a:t>
            </a:r>
            <a:r>
              <a:rPr lang="en-US" sz="3400" dirty="0" smtClean="0">
                <a:solidFill>
                  <a:prstClr val="black"/>
                </a:solidFill>
                <a:latin typeface="Constantia"/>
              </a:rPr>
              <a:t>Employee Benefits</a:t>
            </a:r>
            <a:endParaRPr lang="en-US" sz="34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FF0000"/>
                </a:solidFill>
                <a:latin typeface="Constantia"/>
              </a:rPr>
              <a:t>11.58% </a:t>
            </a:r>
            <a:r>
              <a:rPr lang="en-US" sz="3400" dirty="0">
                <a:solidFill>
                  <a:srgbClr val="FF0000"/>
                </a:solidFill>
                <a:latin typeface="Constantia"/>
              </a:rPr>
              <a:t>- </a:t>
            </a:r>
            <a:r>
              <a:rPr lang="en-US" sz="3400" dirty="0" smtClean="0">
                <a:solidFill>
                  <a:srgbClr val="FF0000"/>
                </a:solidFill>
                <a:latin typeface="Constantia"/>
              </a:rPr>
              <a:t>Purchased Services</a:t>
            </a:r>
            <a:endParaRPr lang="en-US" sz="3400" dirty="0">
              <a:solidFill>
                <a:srgbClr val="FF0000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7030A0"/>
                </a:solidFill>
                <a:latin typeface="Constantia"/>
              </a:rPr>
              <a:t>6.36% </a:t>
            </a:r>
            <a:r>
              <a:rPr lang="en-US" sz="3400" dirty="0">
                <a:solidFill>
                  <a:srgbClr val="7030A0"/>
                </a:solidFill>
                <a:latin typeface="Constantia"/>
              </a:rPr>
              <a:t>- </a:t>
            </a:r>
            <a:r>
              <a:rPr lang="en-US" sz="3400" dirty="0" smtClean="0">
                <a:solidFill>
                  <a:srgbClr val="7030A0"/>
                </a:solidFill>
                <a:latin typeface="Constantia"/>
              </a:rPr>
              <a:t>Supplies &amp; Materials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accent2"/>
                </a:solidFill>
                <a:latin typeface="Constantia"/>
              </a:rPr>
              <a:t>4</a:t>
            </a:r>
            <a:r>
              <a:rPr lang="en-US" sz="3400" dirty="0" smtClean="0">
                <a:solidFill>
                  <a:schemeClr val="accent2"/>
                </a:solidFill>
                <a:latin typeface="Constantia"/>
              </a:rPr>
              <a:t>.94% </a:t>
            </a:r>
            <a:r>
              <a:rPr lang="en-US" sz="3400" dirty="0" smtClean="0">
                <a:solidFill>
                  <a:schemeClr val="accent2"/>
                </a:solidFill>
                <a:latin typeface="Constantia"/>
              </a:rPr>
              <a:t>- Capital Outlay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Constantia"/>
              </a:rPr>
              <a:t>2.68% 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Constantia"/>
              </a:rPr>
              <a:t>- Other Objects</a:t>
            </a:r>
          </a:p>
        </p:txBody>
      </p:sp>
      <p:pic>
        <p:nvPicPr>
          <p:cNvPr id="6" name="Picture 5" descr="&lt;strong&gt;Expenses&lt;/strong&gt; - Wooden Tile Imag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419600"/>
            <a:ext cx="25146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069" y="443706"/>
            <a:ext cx="8476488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Posted Compensation Tables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448" y="1524000"/>
            <a:ext cx="8246533" cy="441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300" u="sng" dirty="0" smtClean="0"/>
              <a:t>Public Act 096-0434 </a:t>
            </a:r>
            <a:r>
              <a:rPr lang="en-US" sz="2300" dirty="0" smtClean="0"/>
              <a:t>– Administrative Compensation Report</a:t>
            </a:r>
          </a:p>
          <a:p>
            <a:pPr marL="0" indent="0">
              <a:buNone/>
            </a:pPr>
            <a:r>
              <a:rPr lang="en-US" sz="2300" dirty="0" smtClean="0"/>
              <a:t> - (</a:t>
            </a:r>
            <a:r>
              <a:rPr lang="en-US" sz="2300" dirty="0" smtClean="0">
                <a:solidFill>
                  <a:srgbClr val="C00000"/>
                </a:solidFill>
              </a:rPr>
              <a:t>FY20 Reported</a:t>
            </a:r>
            <a:r>
              <a:rPr lang="en-US" sz="2300" dirty="0" smtClean="0"/>
              <a:t>) – Same as September 2019 Table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300" u="sng" dirty="0" smtClean="0"/>
              <a:t>Public Act 097-0609 </a:t>
            </a:r>
            <a:r>
              <a:rPr lang="en-US" sz="2300" dirty="0" smtClean="0"/>
              <a:t>– IMRF Compensation Report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- (</a:t>
            </a:r>
            <a:r>
              <a:rPr lang="en-US" sz="2300" dirty="0" smtClean="0">
                <a:solidFill>
                  <a:srgbClr val="C00000"/>
                </a:solidFill>
              </a:rPr>
              <a:t>FY20 Reported</a:t>
            </a:r>
            <a:r>
              <a:rPr lang="en-US" sz="2300" dirty="0"/>
              <a:t>) – Same as September 2019 Table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300" u="sng" dirty="0" smtClean="0"/>
              <a:t>Illinois Compiled Statute (105 ILCS 5/10-20.47) </a:t>
            </a:r>
            <a:r>
              <a:rPr lang="en-US" sz="2300" dirty="0" smtClean="0"/>
              <a:t>– Administrative &amp; Teacher </a:t>
            </a:r>
            <a:r>
              <a:rPr lang="en-US" sz="2300" dirty="0" smtClean="0"/>
              <a:t>Report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- (</a:t>
            </a:r>
            <a:r>
              <a:rPr lang="en-US" sz="2300" dirty="0" smtClean="0">
                <a:solidFill>
                  <a:srgbClr val="C00000"/>
                </a:solidFill>
              </a:rPr>
              <a:t>FY20 Reported</a:t>
            </a:r>
            <a:r>
              <a:rPr lang="en-US" sz="2300" dirty="0"/>
              <a:t>) – Same as September 2019 Table</a:t>
            </a:r>
          </a:p>
          <a:p>
            <a:pPr marL="0" indent="0">
              <a:buNone/>
            </a:pPr>
            <a:endParaRPr lang="en-US" sz="2300" dirty="0"/>
          </a:p>
        </p:txBody>
      </p:sp>
      <p:pic>
        <p:nvPicPr>
          <p:cNvPr id="4" name="Picture 3" descr="SKETCHUP/SCREW-UP: Mad Doctor Lab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410200"/>
            <a:ext cx="2342691" cy="133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48" y="304800"/>
            <a:ext cx="84764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dirty="0" smtClean="0">
                <a:solidFill>
                  <a:srgbClr val="0070C0"/>
                </a:solidFill>
              </a:rPr>
              <a:t>2019/20 Amended Budget Recap by Fund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pic>
        <p:nvPicPr>
          <p:cNvPr id="3" name="Picture 2" descr="&lt;strong&gt;Budget&lt;/strong&gt; | &lt;strong&gt;Budgeting&lt;/strong&gt; We have made this image available for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038600"/>
            <a:ext cx="2699657" cy="23622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289372"/>
              </p:ext>
            </p:extLst>
          </p:nvPr>
        </p:nvGraphicFramePr>
        <p:xfrm>
          <a:off x="609600" y="914400"/>
          <a:ext cx="8378236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12220471" imgH="7315287" progId="Excel.Sheet.12">
                  <p:embed/>
                </p:oleObj>
              </mc:Choice>
              <mc:Fallback>
                <p:oleObj name="Worksheet" r:id="rId4" imgW="12220471" imgH="73152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914400"/>
                        <a:ext cx="8378236" cy="579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29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682F5B192284287C3D21F9D5F0AA2" ma:contentTypeVersion="10" ma:contentTypeDescription="Create a new document." ma:contentTypeScope="" ma:versionID="04d603f0090a2eeab47554920b27b67c">
  <xsd:schema xmlns:xsd="http://www.w3.org/2001/XMLSchema" xmlns:xs="http://www.w3.org/2001/XMLSchema" xmlns:p="http://schemas.microsoft.com/office/2006/metadata/properties" xmlns:ns3="affc74f7-b734-4284-9e7f-f1e4845db1ef" targetNamespace="http://schemas.microsoft.com/office/2006/metadata/properties" ma:root="true" ma:fieldsID="fd6b42b3d862c68869acf80a733b2d55" ns3:_="">
    <xsd:import namespace="affc74f7-b734-4284-9e7f-f1e4845db1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c74f7-b734-4284-9e7f-f1e4845db1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01B341-AF74-41E1-9C16-F375207A9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c74f7-b734-4284-9e7f-f1e4845db1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D87CDE-5832-4BF5-9E2A-23B97133E448}">
  <ds:schemaRefs>
    <ds:schemaRef ds:uri="affc74f7-b734-4284-9e7f-f1e4845db1ef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C2BD84A-68E5-44CE-B37D-B0ED4115BB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6337</TotalTime>
  <Words>546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Constantia</vt:lpstr>
      <vt:lpstr>Franklin Gothic Book</vt:lpstr>
      <vt:lpstr>Wingdings</vt:lpstr>
      <vt:lpstr>Crop</vt:lpstr>
      <vt:lpstr>Worksheet</vt:lpstr>
      <vt:lpstr>PowerPoint Presentation</vt:lpstr>
      <vt:lpstr>APSD #145 Mission</vt:lpstr>
      <vt:lpstr>2019/20 Administration Team </vt:lpstr>
      <vt:lpstr>What Purpose Does The Budget Serve?</vt:lpstr>
      <vt:lpstr>2019-20 Budget Focus</vt:lpstr>
      <vt:lpstr>2019/20 Budgeted Revenue %’s</vt:lpstr>
      <vt:lpstr>2019/20 Budgeted Operating Expenditure %’s</vt:lpstr>
      <vt:lpstr>Posted Compensation Tables</vt:lpstr>
      <vt:lpstr>2019/20 Amended Budget Recap by Fund</vt:lpstr>
      <vt:lpstr>Next Steps</vt:lpstr>
      <vt:lpstr>QUESTIONS??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bokeeffe</dc:creator>
  <cp:lastModifiedBy>Brian O'Keeffe</cp:lastModifiedBy>
  <cp:revision>171</cp:revision>
  <cp:lastPrinted>2018-09-24T16:24:45Z</cp:lastPrinted>
  <dcterms:created xsi:type="dcterms:W3CDTF">2013-09-24T23:26:57Z</dcterms:created>
  <dcterms:modified xsi:type="dcterms:W3CDTF">2020-05-19T18:40:02Z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0x010100171682F5B192284287C3D21F9D5F0AA2</vt:lpwstr>
  </property>
</Properties>
</file>